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6" r:id="rId4"/>
    <p:sldId id="267" r:id="rId5"/>
    <p:sldId id="264" r:id="rId6"/>
    <p:sldId id="260" r:id="rId7"/>
    <p:sldId id="268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2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Domenica 13 ottobre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Domenica 13 ottobre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53572"/>
            <a:ext cx="7848600" cy="2845254"/>
          </a:xfrm>
        </p:spPr>
        <p:txBody>
          <a:bodyPr/>
          <a:lstStyle/>
          <a:p>
            <a:pPr algn="ctr"/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latin typeface="Book Antiqua"/>
                <a:cs typeface="Book Antiqua"/>
              </a:rPr>
              <a:t/>
            </a:r>
            <a:br>
              <a:rPr lang="it-IT" sz="2800" b="1" dirty="0" smtClean="0">
                <a:latin typeface="Book Antiqua"/>
                <a:cs typeface="Book Antiqua"/>
              </a:rPr>
            </a:b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  <a:t>Incontro  </a:t>
            </a:r>
            <a:b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</a:b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  <a:t>Insegnanti di sostegno presentazione del Vademecum  </a:t>
            </a:r>
            <a:b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</a:b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  <a:t/>
            </a:r>
            <a:b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</a:b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  <a:t/>
            </a:r>
            <a:b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ook Antiqua"/>
                <a:cs typeface="Book Antiqua"/>
              </a:rPr>
            </a:br>
            <a:endParaRPr lang="it-IT" sz="2800" b="1" dirty="0">
              <a:solidFill>
                <a:schemeClr val="accent4">
                  <a:lumMod val="75000"/>
                </a:schemeClr>
              </a:solidFill>
              <a:latin typeface="Book Antiqua"/>
              <a:cs typeface="Book Antiqua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it-IT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 Antiqua"/>
                <a:cs typeface="Book Antiqua"/>
              </a:rPr>
              <a:t>Istituto Comprensivo Darsena</a:t>
            </a:r>
            <a:br>
              <a:rPr lang="it-IT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 Antiqua"/>
                <a:cs typeface="Book Antiqua"/>
              </a:rPr>
            </a:br>
            <a:r>
              <a:rPr lang="it-IT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 Antiqua"/>
                <a:cs typeface="Book Antiqua"/>
              </a:rPr>
              <a:t>Istituto Comprensivo </a:t>
            </a:r>
            <a:r>
              <a:rPr lang="it-IT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 Antiqua"/>
                <a:cs typeface="Book Antiqua"/>
              </a:rPr>
              <a:t>Centro Migliarina Motto</a:t>
            </a:r>
            <a:r>
              <a:rPr lang="it-IT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 Antiqua"/>
                <a:cs typeface="Book Antiqua"/>
              </a:rPr>
              <a:t/>
            </a:r>
            <a:br>
              <a:rPr lang="it-IT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 Antiqua"/>
                <a:cs typeface="Book Antiqua"/>
              </a:rPr>
            </a:br>
            <a:endParaRPr lang="it-IT" sz="2800" b="1" dirty="0">
              <a:solidFill>
                <a:schemeClr val="accent6">
                  <a:lumMod val="60000"/>
                  <a:lumOff val="40000"/>
                </a:schemeClr>
              </a:solidFill>
              <a:latin typeface="Book Antiqua"/>
              <a:cs typeface="Book Antiqua"/>
            </a:endParaRPr>
          </a:p>
          <a:p>
            <a:pPr algn="ctr"/>
            <a:r>
              <a:rPr lang="it-IT" b="1" dirty="0" smtClean="0">
                <a:latin typeface="Book Antiqua"/>
                <a:cs typeface="Book Antiqua"/>
              </a:rPr>
              <a:t>Viareggio, 14 ottobre 2019</a:t>
            </a:r>
            <a:endParaRPr lang="it-IT" b="1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26057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Incontro Insegnanti di sostegno, 14 ottobre 2019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latin typeface="Bookman Old Style"/>
                <a:cs typeface="Bookman Old Style"/>
              </a:rPr>
              <a:t>L’INSEGNANTE DI SOSTEGNO</a:t>
            </a:r>
          </a:p>
          <a:p>
            <a:r>
              <a:rPr lang="it-IT" b="1" dirty="0" smtClean="0">
                <a:latin typeface="Bookman Old Style"/>
                <a:cs typeface="Bookman Old Style"/>
              </a:rPr>
              <a:t>TEMPISTICA</a:t>
            </a:r>
          </a:p>
          <a:p>
            <a:pPr lvl="0"/>
            <a:r>
              <a:rPr lang="it-IT" b="1" dirty="0">
                <a:latin typeface="Bookman Old Style"/>
                <a:cs typeface="Bookman Old Style"/>
              </a:rPr>
              <a:t>I DOCUMENTI DELL’INCLUSIONE </a:t>
            </a:r>
            <a:endParaRPr lang="it-IT" b="1" dirty="0" smtClean="0">
              <a:latin typeface="Bookman Old Style"/>
              <a:cs typeface="Bookman Old Style"/>
            </a:endParaRPr>
          </a:p>
          <a:p>
            <a:r>
              <a:rPr lang="it-IT" b="1" dirty="0" smtClean="0">
                <a:latin typeface="Bookman Old Style"/>
                <a:cs typeface="Bookman Old Style"/>
              </a:rPr>
              <a:t>INDICAZIONI </a:t>
            </a:r>
            <a:r>
              <a:rPr lang="it-IT" b="1" dirty="0">
                <a:latin typeface="Bookman Old Style"/>
                <a:cs typeface="Bookman Old Style"/>
              </a:rPr>
              <a:t>GLHO</a:t>
            </a:r>
          </a:p>
          <a:p>
            <a:pPr lvl="0"/>
            <a:r>
              <a:rPr lang="it-IT" b="1" dirty="0" smtClean="0">
                <a:latin typeface="Bookman Old Style"/>
                <a:cs typeface="Bookman Old Style"/>
              </a:rPr>
              <a:t>BUONE PRASSI</a:t>
            </a:r>
            <a:endParaRPr lang="it-IT" b="1" dirty="0"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782792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>
                <a:latin typeface="Bookman Old Style"/>
                <a:cs typeface="Bookman Old Style"/>
              </a:rPr>
              <a:t>L’insegnante di sostegno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Bookman Old Style"/>
                <a:cs typeface="Bookman Old Style"/>
              </a:rPr>
              <a:t>È </a:t>
            </a:r>
            <a:r>
              <a:rPr lang="it-IT" dirty="0">
                <a:latin typeface="Bookman Old Style"/>
                <a:cs typeface="Bookman Old Style"/>
              </a:rPr>
              <a:t>una figura professionale specializzata, ha un ruolo fondamentale nel processo di inclusione dell’alunno con disabilità. </a:t>
            </a:r>
            <a:endParaRPr lang="it-IT" dirty="0" smtClean="0">
              <a:latin typeface="Bookman Old Style"/>
              <a:cs typeface="Bookman Old Style"/>
            </a:endParaRPr>
          </a:p>
          <a:p>
            <a:r>
              <a:rPr lang="it-IT" dirty="0" smtClean="0">
                <a:latin typeface="Bookman Old Style"/>
                <a:cs typeface="Bookman Old Style"/>
              </a:rPr>
              <a:t>Risorsa </a:t>
            </a:r>
            <a:r>
              <a:rPr lang="it-IT" dirty="0">
                <a:latin typeface="Bookman Old Style"/>
                <a:cs typeface="Bookman Old Style"/>
              </a:rPr>
              <a:t>competente e mediatrice, non si limita al rapporto esclusivo con l’alunno con disabilità, funge da intermediario tra l’alunno e i compagni, tra l’alunno e gli insegnanti, tra l’alunno e la scuola, tra la scuola e la famiglia.</a:t>
            </a:r>
          </a:p>
          <a:p>
            <a:r>
              <a:rPr lang="it-IT" dirty="0">
                <a:latin typeface="Bookman Old Style"/>
                <a:cs typeface="Bookman Old Style"/>
              </a:rPr>
              <a:t>È contitolare, a tutti gli effetti, della classe. </a:t>
            </a:r>
          </a:p>
        </p:txBody>
      </p:sp>
    </p:spTree>
    <p:extLst>
      <p:ext uri="{BB962C8B-B14F-4D97-AF65-F5344CB8AC3E}">
        <p14:creationId xmlns:p14="http://schemas.microsoft.com/office/powerpoint/2010/main" val="334897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Bookman Old Style"/>
                <a:cs typeface="Bookman Old Style"/>
              </a:rPr>
              <a:t>L’insegnante di sostegno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57200" y="1582341"/>
            <a:ext cx="84690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>
                <a:latin typeface="Bookman Old Style"/>
                <a:cs typeface="Bookman Old Style"/>
              </a:rPr>
              <a:t>Per la funzione che assume l’insegnante di </a:t>
            </a:r>
            <a:r>
              <a:rPr lang="it-IT" sz="2400" dirty="0" smtClean="0">
                <a:latin typeface="Bookman Old Style"/>
                <a:cs typeface="Bookman Old Style"/>
              </a:rPr>
              <a:t>sostegno,  </a:t>
            </a:r>
            <a:r>
              <a:rPr lang="it-IT" sz="2400" dirty="0">
                <a:latin typeface="Bookman Old Style"/>
                <a:cs typeface="Bookman Old Style"/>
              </a:rPr>
              <a:t>ha il compito della stesura del principale strumento che favorisce l’inclusione scolastica: il </a:t>
            </a:r>
            <a:r>
              <a:rPr lang="it-IT" sz="2400" b="1" dirty="0">
                <a:latin typeface="Bookman Old Style"/>
                <a:cs typeface="Bookman Old Style"/>
              </a:rPr>
              <a:t>Piano Educativo Individualizzato</a:t>
            </a:r>
            <a:r>
              <a:rPr lang="it-IT" sz="2400" dirty="0">
                <a:latin typeface="Bookman Old Style"/>
                <a:cs typeface="Bookman Old Style"/>
              </a:rPr>
              <a:t> (PEI); affinché l’inserimento dell’alunno si trasformi qualitativamente in </a:t>
            </a:r>
            <a:r>
              <a:rPr lang="it-IT" sz="2400" b="1" dirty="0">
                <a:latin typeface="Bookman Old Style"/>
                <a:cs typeface="Bookman Old Style"/>
              </a:rPr>
              <a:t>inclusione</a:t>
            </a:r>
            <a:r>
              <a:rPr lang="it-IT" sz="2400" dirty="0">
                <a:latin typeface="Bookman Old Style"/>
                <a:cs typeface="Bookman Old Style"/>
              </a:rPr>
              <a:t>, è necessario che il Gruppo di Lavoro sull’Handicap Operativo (GLHO) – di cui fa parte l’insegnante di sostegno – definisca degli obiettivi del PEI e la programmazione delle attività del PEI. </a:t>
            </a:r>
          </a:p>
        </p:txBody>
      </p:sp>
    </p:spTree>
    <p:extLst>
      <p:ext uri="{BB962C8B-B14F-4D97-AF65-F5344CB8AC3E}">
        <p14:creationId xmlns:p14="http://schemas.microsoft.com/office/powerpoint/2010/main" val="180109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t="10509" b="10509"/>
          <a:stretch>
            <a:fillRect/>
          </a:stretch>
        </p:blipFill>
        <p:spPr>
          <a:xfrm>
            <a:off x="457200" y="743857"/>
            <a:ext cx="8229600" cy="5751286"/>
          </a:xfrm>
          <a:ln>
            <a:solidFill>
              <a:srgbClr val="B83D68"/>
            </a:solidFill>
          </a:ln>
        </p:spPr>
      </p:pic>
    </p:spTree>
    <p:extLst>
      <p:ext uri="{BB962C8B-B14F-4D97-AF65-F5344CB8AC3E}">
        <p14:creationId xmlns:p14="http://schemas.microsoft.com/office/powerpoint/2010/main" val="140907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/>
          <p:cNvGrpSpPr/>
          <p:nvPr/>
        </p:nvGrpSpPr>
        <p:grpSpPr>
          <a:xfrm>
            <a:off x="2000232" y="1857364"/>
            <a:ext cx="6929447" cy="4364037"/>
            <a:chOff x="344476" y="1571612"/>
            <a:chExt cx="8228013" cy="4435475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857488" y="1571612"/>
              <a:ext cx="3786214" cy="939097"/>
            </a:xfrm>
            <a:prstGeom prst="rect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latin typeface="+mn-lt"/>
                  <a:ea typeface="+mn-ea"/>
                  <a:cs typeface="+mn-cs"/>
                </a:rPr>
                <a:t>Condizioni di salute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latin typeface="+mn-lt"/>
                  <a:ea typeface="+mn-ea"/>
                  <a:cs typeface="+mn-cs"/>
                </a:rPr>
                <a:t>(disturbo/malattia/dotazione biologica)</a:t>
              </a:r>
              <a:endPara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1797039" y="4343387"/>
              <a:ext cx="5621337" cy="1663700"/>
              <a:chOff x="1491" y="2946"/>
              <a:chExt cx="3541" cy="1048"/>
            </a:xfrm>
            <a:grpFill/>
          </p:grpSpPr>
          <p:sp>
            <p:nvSpPr>
              <p:cNvPr id="8" name="Line 30"/>
              <p:cNvSpPr>
                <a:spLocks noChangeShapeType="1"/>
              </p:cNvSpPr>
              <p:nvPr/>
            </p:nvSpPr>
            <p:spPr bwMode="auto">
              <a:xfrm>
                <a:off x="2376" y="3330"/>
                <a:ext cx="0" cy="170"/>
              </a:xfrm>
              <a:prstGeom prst="line">
                <a:avLst/>
              </a:prstGeom>
              <a:grpFill/>
              <a:ln w="28575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Line 31"/>
              <p:cNvSpPr>
                <a:spLocks noChangeShapeType="1"/>
              </p:cNvSpPr>
              <p:nvPr/>
            </p:nvSpPr>
            <p:spPr bwMode="auto">
              <a:xfrm>
                <a:off x="4189" y="3330"/>
                <a:ext cx="0" cy="170"/>
              </a:xfrm>
              <a:prstGeom prst="line">
                <a:avLst/>
              </a:prstGeom>
              <a:grpFill/>
              <a:ln w="28575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Line 32"/>
              <p:cNvSpPr>
                <a:spLocks noChangeShapeType="1"/>
              </p:cNvSpPr>
              <p:nvPr/>
            </p:nvSpPr>
            <p:spPr bwMode="auto">
              <a:xfrm>
                <a:off x="2376" y="3330"/>
                <a:ext cx="1813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Line 33"/>
              <p:cNvSpPr>
                <a:spLocks noChangeShapeType="1"/>
              </p:cNvSpPr>
              <p:nvPr/>
            </p:nvSpPr>
            <p:spPr bwMode="auto">
              <a:xfrm>
                <a:off x="1491" y="3159"/>
                <a:ext cx="3541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Text Box 34"/>
              <p:cNvSpPr txBox="1">
                <a:spLocks noChangeArrowheads="1"/>
              </p:cNvSpPr>
              <p:nvPr/>
            </p:nvSpPr>
            <p:spPr bwMode="auto">
              <a:xfrm>
                <a:off x="1680" y="3500"/>
                <a:ext cx="1440" cy="494"/>
              </a:xfrm>
              <a:prstGeom prst="rect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dirty="0" err="1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+mn-lt"/>
                    <a:ea typeface="ＭＳ Ｐゴシック" pitchFamily="-111" charset="-128"/>
                    <a:cs typeface="ＭＳ Ｐゴシック" pitchFamily="-111" charset="-128"/>
                  </a:rPr>
                  <a:t>Fattori</a:t>
                </a:r>
                <a:r>
                  <a:rPr lang="en-US" dirty="0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+mn-lt"/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dirty="0" err="1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+mn-lt"/>
                    <a:ea typeface="ＭＳ Ｐゴシック" pitchFamily="-111" charset="-128"/>
                    <a:cs typeface="ＭＳ Ｐゴシック" pitchFamily="-111" charset="-128"/>
                  </a:rPr>
                  <a:t>Ambientali</a:t>
                </a:r>
                <a:endParaRPr lang="en-US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+mn-lt"/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endParaRPr lang="en-US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3" name="Text Box 35"/>
              <p:cNvSpPr txBox="1">
                <a:spLocks noChangeArrowheads="1"/>
              </p:cNvSpPr>
              <p:nvPr/>
            </p:nvSpPr>
            <p:spPr bwMode="auto">
              <a:xfrm>
                <a:off x="3598" y="3500"/>
                <a:ext cx="1139" cy="494"/>
              </a:xfrm>
              <a:prstGeom prst="rect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dirty="0" err="1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+mn-lt"/>
                    <a:ea typeface="ＭＳ Ｐゴシック" pitchFamily="-111" charset="-128"/>
                    <a:cs typeface="ＭＳ Ｐゴシック" pitchFamily="-111" charset="-128"/>
                  </a:rPr>
                  <a:t>Fattori</a:t>
                </a:r>
                <a:r>
                  <a:rPr lang="en-US" dirty="0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+mn-lt"/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dirty="0" err="1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+mn-lt"/>
                    <a:ea typeface="ＭＳ Ｐゴシック" pitchFamily="-111" charset="-128"/>
                    <a:cs typeface="ＭＳ Ｐゴシック" pitchFamily="-111" charset="-128"/>
                  </a:rPr>
                  <a:t>Personali</a:t>
                </a:r>
                <a:endParaRPr lang="en-US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+mn-lt"/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endParaRPr lang="en-US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+mn-lt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4" name="Line 36"/>
              <p:cNvSpPr>
                <a:spLocks noChangeShapeType="1"/>
              </p:cNvSpPr>
              <p:nvPr/>
            </p:nvSpPr>
            <p:spPr bwMode="auto">
              <a:xfrm>
                <a:off x="3261" y="2946"/>
                <a:ext cx="0" cy="384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Line 37"/>
              <p:cNvSpPr>
                <a:spLocks noChangeShapeType="1"/>
              </p:cNvSpPr>
              <p:nvPr/>
            </p:nvSpPr>
            <p:spPr bwMode="auto">
              <a:xfrm>
                <a:off x="1491" y="2946"/>
                <a:ext cx="0" cy="213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Line 38"/>
              <p:cNvSpPr>
                <a:spLocks noChangeShapeType="1"/>
              </p:cNvSpPr>
              <p:nvPr/>
            </p:nvSpPr>
            <p:spPr bwMode="auto">
              <a:xfrm>
                <a:off x="5032" y="2946"/>
                <a:ext cx="0" cy="213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344476" y="2451087"/>
              <a:ext cx="8228013" cy="1671638"/>
              <a:chOff x="576" y="1754"/>
              <a:chExt cx="5183" cy="1053"/>
            </a:xfrm>
            <a:grpFill/>
          </p:grpSpPr>
          <p:grpSp>
            <p:nvGrpSpPr>
              <p:cNvPr id="18" name="Group 45"/>
              <p:cNvGrpSpPr>
                <a:grpSpLocks/>
              </p:cNvGrpSpPr>
              <p:nvPr/>
            </p:nvGrpSpPr>
            <p:grpSpPr bwMode="auto">
              <a:xfrm>
                <a:off x="576" y="2400"/>
                <a:ext cx="5183" cy="407"/>
                <a:chOff x="576" y="2400"/>
                <a:chExt cx="5183" cy="407"/>
              </a:xfrm>
              <a:grpFill/>
            </p:grpSpPr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76" y="2400"/>
                  <a:ext cx="1758" cy="407"/>
                </a:xfrm>
                <a:prstGeom prst="rect">
                  <a:avLst/>
                </a:prstGeom>
                <a:grpFill/>
                <a:ln w="9525">
                  <a:solidFill>
                    <a:schemeClr val="accent3">
                      <a:lumMod val="7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 err="1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+mn-ea"/>
                      <a:cs typeface="+mn-cs"/>
                    </a:rPr>
                    <a:t>Funzioni</a:t>
                  </a:r>
                  <a:r>
                    <a:rPr lang="en-US" dirty="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+mn-ea"/>
                      <a:cs typeface="+mn-cs"/>
                    </a:rPr>
                    <a:t> e </a:t>
                  </a:r>
                  <a:r>
                    <a:rPr lang="en-US" dirty="0" err="1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+mn-ea"/>
                      <a:cs typeface="+mn-cs"/>
                    </a:rPr>
                    <a:t>strutture</a:t>
                  </a:r>
                  <a:r>
                    <a:rPr lang="en-US" dirty="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+mn-ea"/>
                      <a:cs typeface="+mn-cs"/>
                    </a:rPr>
                    <a:t> </a:t>
                  </a:r>
                  <a:r>
                    <a:rPr lang="en-US" dirty="0" err="1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+mn-ea"/>
                      <a:cs typeface="+mn-cs"/>
                    </a:rPr>
                    <a:t>corporee</a:t>
                  </a:r>
                  <a:r>
                    <a:rPr lang="en-US" dirty="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+mn-ea"/>
                      <a:cs typeface="+mn-cs"/>
                    </a:rPr>
                    <a:t>  </a:t>
                  </a:r>
                  <a:endPara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784" y="2448"/>
                  <a:ext cx="1138" cy="233"/>
                </a:xfrm>
                <a:prstGeom prst="rect">
                  <a:avLst/>
                </a:prstGeom>
                <a:grpFill/>
                <a:ln w="9525">
                  <a:solidFill>
                    <a:schemeClr val="accent3">
                      <a:lumMod val="7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 err="1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+mn-ea"/>
                      <a:cs typeface="+mn-cs"/>
                    </a:rPr>
                    <a:t>Attività</a:t>
                  </a:r>
                  <a:endParaRPr lang="en-US" dirty="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368" y="2448"/>
                  <a:ext cx="1391" cy="233"/>
                </a:xfrm>
                <a:prstGeom prst="rect">
                  <a:avLst/>
                </a:prstGeom>
                <a:grpFill/>
                <a:ln w="9525">
                  <a:solidFill>
                    <a:schemeClr val="accent3">
                      <a:lumMod val="7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 err="1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ea typeface="ＭＳ Ｐゴシック" pitchFamily="-111" charset="-128"/>
                      <a:cs typeface="+mn-cs"/>
                    </a:rPr>
                    <a:t>Partecipazione</a:t>
                  </a:r>
                  <a:endParaRPr lang="en-US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+mn-lt"/>
                    <a:ea typeface="ＭＳ Ｐゴシック" pitchFamily="-111" charset="-128"/>
                    <a:cs typeface="+mn-cs"/>
                  </a:endParaRPr>
                </a:p>
              </p:txBody>
            </p:sp>
          </p:grpSp>
          <p:grpSp>
            <p:nvGrpSpPr>
              <p:cNvPr id="19" name="Group 39"/>
              <p:cNvGrpSpPr>
                <a:grpSpLocks/>
              </p:cNvGrpSpPr>
              <p:nvPr/>
            </p:nvGrpSpPr>
            <p:grpSpPr bwMode="auto">
              <a:xfrm>
                <a:off x="1491" y="1754"/>
                <a:ext cx="3541" cy="426"/>
                <a:chOff x="1491" y="1754"/>
                <a:chExt cx="3541" cy="426"/>
              </a:xfrm>
              <a:grpFill/>
            </p:grpSpPr>
            <p:sp>
              <p:nvSpPr>
                <p:cNvPr id="20" name="Line 40"/>
                <p:cNvSpPr>
                  <a:spLocks noChangeShapeType="1"/>
                </p:cNvSpPr>
                <p:nvPr/>
              </p:nvSpPr>
              <p:spPr bwMode="auto">
                <a:xfrm>
                  <a:off x="1491" y="1967"/>
                  <a:ext cx="3541" cy="0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Line 41"/>
                <p:cNvSpPr>
                  <a:spLocks noChangeShapeType="1"/>
                </p:cNvSpPr>
                <p:nvPr/>
              </p:nvSpPr>
              <p:spPr bwMode="auto">
                <a:xfrm>
                  <a:off x="3261" y="1754"/>
                  <a:ext cx="0" cy="426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Line 42"/>
                <p:cNvSpPr>
                  <a:spLocks noChangeShapeType="1"/>
                </p:cNvSpPr>
                <p:nvPr/>
              </p:nvSpPr>
              <p:spPr bwMode="auto">
                <a:xfrm>
                  <a:off x="1491" y="1967"/>
                  <a:ext cx="0" cy="213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Line 43"/>
                <p:cNvSpPr>
                  <a:spLocks noChangeShapeType="1"/>
                </p:cNvSpPr>
                <p:nvPr/>
              </p:nvSpPr>
              <p:spPr bwMode="auto">
                <a:xfrm>
                  <a:off x="5032" y="1967"/>
                  <a:ext cx="0" cy="213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cxnSp>
          <p:nvCxnSpPr>
            <p:cNvPr id="27" name="Straight Arrow Connector 28"/>
            <p:cNvCxnSpPr>
              <a:cxnSpLocks noChangeShapeType="1"/>
            </p:cNvCxnSpPr>
            <p:nvPr/>
          </p:nvCxnSpPr>
          <p:spPr bwMode="auto">
            <a:xfrm>
              <a:off x="3087676" y="3733787"/>
              <a:ext cx="990600" cy="1588"/>
            </a:xfrm>
            <a:prstGeom prst="straightConnector1">
              <a:avLst/>
            </a:prstGeom>
            <a:grp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8" name="Straight Arrow Connector 29"/>
            <p:cNvCxnSpPr>
              <a:cxnSpLocks noChangeShapeType="1"/>
            </p:cNvCxnSpPr>
            <p:nvPr/>
          </p:nvCxnSpPr>
          <p:spPr bwMode="auto">
            <a:xfrm>
              <a:off x="5526076" y="3733787"/>
              <a:ext cx="990600" cy="1588"/>
            </a:xfrm>
            <a:prstGeom prst="straightConnector1">
              <a:avLst/>
            </a:prstGeom>
            <a:grp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</p:grpSp>
      <p:sp>
        <p:nvSpPr>
          <p:cNvPr id="22531" name="Titolo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7715250" cy="1143000"/>
          </a:xfrm>
        </p:spPr>
        <p:txBody>
          <a:bodyPr/>
          <a:lstStyle/>
          <a:p>
            <a:pPr algn="ctr" eaLnBrk="1" hangingPunct="1"/>
            <a:r>
              <a:rPr lang="it-IT" sz="4400">
                <a:latin typeface="Calibri" charset="0"/>
              </a:rPr>
              <a:t>Modello bio-psico-sociale ICF</a:t>
            </a:r>
          </a:p>
        </p:txBody>
      </p:sp>
      <p:sp>
        <p:nvSpPr>
          <p:cNvPr id="31" name="Rettangolo arrotondato 30"/>
          <p:cNvSpPr/>
          <p:nvPr/>
        </p:nvSpPr>
        <p:spPr>
          <a:xfrm>
            <a:off x="214313" y="1928813"/>
            <a:ext cx="214312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Condizioni fisiche</a:t>
            </a:r>
          </a:p>
        </p:txBody>
      </p:sp>
      <p:sp>
        <p:nvSpPr>
          <p:cNvPr id="32" name="Rettangolo arrotondato 31"/>
          <p:cNvSpPr/>
          <p:nvPr/>
        </p:nvSpPr>
        <p:spPr>
          <a:xfrm>
            <a:off x="214313" y="3714750"/>
            <a:ext cx="1643062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Corpo in sviluppo</a:t>
            </a:r>
          </a:p>
        </p:txBody>
      </p:sp>
      <p:sp>
        <p:nvSpPr>
          <p:cNvPr id="33" name="Rettangolo arrotondato 32"/>
          <p:cNvSpPr/>
          <p:nvPr/>
        </p:nvSpPr>
        <p:spPr>
          <a:xfrm>
            <a:off x="214313" y="5429250"/>
            <a:ext cx="2143125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Fattori contestuali</a:t>
            </a:r>
          </a:p>
        </p:txBody>
      </p:sp>
    </p:spTree>
    <p:extLst>
      <p:ext uri="{BB962C8B-B14F-4D97-AF65-F5344CB8AC3E}">
        <p14:creationId xmlns:p14="http://schemas.microsoft.com/office/powerpoint/2010/main" val="21142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it-IT" sz="3600" dirty="0">
                <a:latin typeface="Bookman Old Style"/>
                <a:cs typeface="Bookman Old Style"/>
              </a:rPr>
              <a:t>BUONE PRASSI </a:t>
            </a:r>
            <a:br>
              <a:rPr lang="it-IT" sz="3600" dirty="0">
                <a:latin typeface="Bookman Old Style"/>
                <a:cs typeface="Bookman Old Style"/>
              </a:rPr>
            </a:br>
            <a:endParaRPr lang="it-IT" sz="3600" dirty="0">
              <a:latin typeface="Bookman Old Style"/>
              <a:cs typeface="Bookman Old Styl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lvl="0" algn="just"/>
            <a:r>
              <a:rPr lang="it-IT" dirty="0" smtClean="0">
                <a:latin typeface="Bookman Old Style"/>
                <a:cs typeface="Bookman Old Style"/>
              </a:rPr>
              <a:t>Il </a:t>
            </a:r>
            <a:r>
              <a:rPr lang="it-IT" dirty="0">
                <a:latin typeface="Bookman Old Style"/>
                <a:cs typeface="Bookman Old Style"/>
              </a:rPr>
              <a:t>docente di sostegno è una figura specializzata, pertanto è richiesta </a:t>
            </a:r>
            <a:r>
              <a:rPr lang="it-IT" dirty="0" smtClean="0">
                <a:latin typeface="Bookman Old Style"/>
                <a:cs typeface="Bookman Old Style"/>
              </a:rPr>
              <a:t>la </a:t>
            </a:r>
            <a:r>
              <a:rPr lang="it-IT" dirty="0">
                <a:latin typeface="Bookman Old Style"/>
                <a:cs typeface="Bookman Old Style"/>
              </a:rPr>
              <a:t>professionalità nella progettazione delle attività, nella predisposizione </a:t>
            </a:r>
            <a:r>
              <a:rPr lang="it-IT" dirty="0" smtClean="0">
                <a:latin typeface="Bookman Old Style"/>
                <a:cs typeface="Bookman Old Style"/>
              </a:rPr>
              <a:t>di </a:t>
            </a:r>
            <a:r>
              <a:rPr lang="it-IT" dirty="0">
                <a:latin typeface="Bookman Old Style"/>
                <a:cs typeface="Bookman Old Style"/>
              </a:rPr>
              <a:t>materiali opportunamente strutturati.</a:t>
            </a:r>
          </a:p>
          <a:p>
            <a:pPr algn="just"/>
            <a:r>
              <a:rPr lang="it-IT" dirty="0">
                <a:latin typeface="Bookman Old Style"/>
                <a:cs typeface="Bookman Old Style"/>
              </a:rPr>
              <a:t>L’insegnante di sostegno ha il dover etico di opporsi a pratiche di utilizzo nelle </a:t>
            </a:r>
            <a:r>
              <a:rPr lang="it-IT" dirty="0" smtClean="0">
                <a:latin typeface="Bookman Old Style"/>
                <a:cs typeface="Bookman Old Style"/>
              </a:rPr>
              <a:t>supplenze.</a:t>
            </a:r>
            <a:r>
              <a:rPr lang="it-IT" dirty="0">
                <a:latin typeface="Bookman Old Style"/>
                <a:cs typeface="Bookman Old Style"/>
              </a:rPr>
              <a:t> </a:t>
            </a:r>
            <a:endParaRPr lang="it-IT" dirty="0" smtClean="0">
              <a:latin typeface="Bookman Old Style"/>
              <a:cs typeface="Bookman Old Style"/>
            </a:endParaRPr>
          </a:p>
          <a:p>
            <a:pPr algn="just"/>
            <a:r>
              <a:rPr lang="it-IT" dirty="0" smtClean="0">
                <a:latin typeface="Bookman Old Style"/>
                <a:cs typeface="Bookman Old Style"/>
              </a:rPr>
              <a:t>I </a:t>
            </a:r>
            <a:r>
              <a:rPr lang="it-IT" dirty="0">
                <a:latin typeface="Bookman Old Style"/>
                <a:cs typeface="Bookman Old Style"/>
              </a:rPr>
              <a:t>docenti di sostegno devono alternarsi e cercare di essere presenti in classe sino a coprire al meglio l’orario settimanale. </a:t>
            </a:r>
            <a:endParaRPr lang="it-IT" dirty="0" smtClean="0">
              <a:latin typeface="Bookman Old Style"/>
              <a:cs typeface="Bookman Old Style"/>
            </a:endParaRPr>
          </a:p>
          <a:p>
            <a:pPr algn="just"/>
            <a:r>
              <a:rPr lang="it-IT" dirty="0" smtClean="0">
                <a:latin typeface="Bookman Old Style"/>
                <a:cs typeface="Bookman Old Style"/>
              </a:rPr>
              <a:t>L'osservazione </a:t>
            </a:r>
            <a:r>
              <a:rPr lang="it-IT" dirty="0">
                <a:latin typeface="Bookman Old Style"/>
                <a:cs typeface="Bookman Old Style"/>
              </a:rPr>
              <a:t>ci permette di delineare i profili degli alunni, </a:t>
            </a:r>
            <a:r>
              <a:rPr lang="it-IT" dirty="0" smtClean="0">
                <a:latin typeface="Bookman Old Style"/>
                <a:cs typeface="Bookman Old Style"/>
              </a:rPr>
              <a:t>fornisce </a:t>
            </a:r>
            <a:r>
              <a:rPr lang="it-IT" dirty="0">
                <a:latin typeface="Bookman Old Style"/>
                <a:cs typeface="Bookman Old Style"/>
              </a:rPr>
              <a:t>indicazioni per </a:t>
            </a:r>
            <a:r>
              <a:rPr lang="it-IT" smtClean="0">
                <a:latin typeface="Bookman Old Style"/>
                <a:cs typeface="Bookman Old Style"/>
              </a:rPr>
              <a:t>la progettazione.</a:t>
            </a:r>
            <a:endParaRPr lang="it-IT" dirty="0" smtClean="0">
              <a:latin typeface="Bookman Old Style"/>
              <a:cs typeface="Bookman Old Style"/>
            </a:endParaRPr>
          </a:p>
          <a:p>
            <a:endParaRPr lang="it-IT" dirty="0" smtClean="0">
              <a:latin typeface="Bookman Old Style"/>
              <a:cs typeface="Bookman Old Style"/>
            </a:endParaRPr>
          </a:p>
          <a:p>
            <a:endParaRPr lang="it-IT" dirty="0" smtClean="0">
              <a:latin typeface="Bookman Old Style"/>
              <a:cs typeface="Bookman Old Style"/>
            </a:endParaRP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8872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4400" b="1" dirty="0" smtClean="0">
              <a:solidFill>
                <a:srgbClr val="BD867C"/>
              </a:solidFill>
              <a:latin typeface="Bookman Old Style"/>
              <a:cs typeface="Bookman Old Style"/>
            </a:endParaRPr>
          </a:p>
          <a:p>
            <a:pPr marL="0" indent="0" algn="ctr">
              <a:buNone/>
            </a:pPr>
            <a:endParaRPr lang="it-IT" sz="4400" b="1" dirty="0">
              <a:solidFill>
                <a:srgbClr val="BD867C"/>
              </a:solidFill>
              <a:latin typeface="Bookman Old Style"/>
              <a:cs typeface="Bookman Old Style"/>
            </a:endParaRPr>
          </a:p>
          <a:p>
            <a:pPr marL="0" indent="0" algn="ctr">
              <a:buNone/>
            </a:pPr>
            <a:r>
              <a:rPr lang="it-IT" sz="4400" b="1" dirty="0" smtClean="0">
                <a:solidFill>
                  <a:srgbClr val="BD867C"/>
                </a:solidFill>
                <a:latin typeface="Bookman Old Style"/>
                <a:cs typeface="Bookman Old Style"/>
              </a:rPr>
              <a:t>Grazie della PARTECIPAZIONE</a:t>
            </a:r>
            <a:endParaRPr lang="it-IT" sz="4400" b="1" dirty="0">
              <a:solidFill>
                <a:srgbClr val="BD867C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994781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1135</TotalTime>
  <Words>243</Words>
  <Application>Microsoft Macintosh PowerPoint</Application>
  <PresentationFormat>Presentazione su schermo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Chiarezza</vt:lpstr>
      <vt:lpstr>               Incontro   Insegnanti di sostegno presentazione del Vademecum     </vt:lpstr>
      <vt:lpstr>Incontro Insegnanti di sostegno, 14 ottobre 2019</vt:lpstr>
      <vt:lpstr>L’insegnante di sostegno</vt:lpstr>
      <vt:lpstr>L’insegnante di sostegno </vt:lpstr>
      <vt:lpstr>Presentazione di PowerPoint</vt:lpstr>
      <vt:lpstr>Modello bio-psico-sociale ICF</vt:lpstr>
      <vt:lpstr>BUONE PRASSI  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Chiara Lazzini</dc:creator>
  <cp:lastModifiedBy>Chiara Lazzini</cp:lastModifiedBy>
  <cp:revision>16</cp:revision>
  <dcterms:created xsi:type="dcterms:W3CDTF">2019-10-12T15:30:28Z</dcterms:created>
  <dcterms:modified xsi:type="dcterms:W3CDTF">2019-10-13T19:32:27Z</dcterms:modified>
</cp:coreProperties>
</file>